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81" r:id="rId2"/>
    <p:sldId id="282" r:id="rId3"/>
    <p:sldId id="271" r:id="rId4"/>
    <p:sldId id="280" r:id="rId5"/>
    <p:sldId id="256" r:id="rId6"/>
    <p:sldId id="264" r:id="rId7"/>
    <p:sldId id="268" r:id="rId8"/>
    <p:sldId id="274" r:id="rId9"/>
    <p:sldId id="285" r:id="rId10"/>
    <p:sldId id="263" r:id="rId11"/>
    <p:sldId id="278" r:id="rId12"/>
    <p:sldId id="275" r:id="rId13"/>
    <p:sldId id="286" r:id="rId14"/>
    <p:sldId id="283" r:id="rId15"/>
    <p:sldId id="287" r:id="rId16"/>
    <p:sldId id="270" r:id="rId17"/>
    <p:sldId id="279"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2" autoAdjust="0"/>
    <p:restoredTop sz="94671" autoAdjust="0"/>
  </p:normalViewPr>
  <p:slideViewPr>
    <p:cSldViewPr>
      <p:cViewPr varScale="1">
        <p:scale>
          <a:sx n="70" d="100"/>
          <a:sy n="70" d="100"/>
        </p:scale>
        <p:origin x="-5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B9DD414-4F64-47EB-9294-BEE28C7317CC}" type="datetimeFigureOut">
              <a:rPr lang="en-US" smtClean="0"/>
              <a:t>2/15/2013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F1EA9-2F96-4756-BFEA-9FC47DD5C7FA}" type="slidenum">
              <a:rPr lang="en-US" smtClean="0"/>
              <a:t>‹#›</a:t>
            </a:fld>
            <a:endParaRPr lang="en-US" dirty="0"/>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9DD414-4F64-47EB-9294-BEE28C7317CC}" type="datetimeFigureOut">
              <a:rPr lang="en-US" smtClean="0"/>
              <a:t>2/15/2013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F1EA9-2F96-4756-BFEA-9FC47DD5C7FA}"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9DD414-4F64-47EB-9294-BEE28C7317CC}" type="datetimeFigureOut">
              <a:rPr lang="en-US" smtClean="0"/>
              <a:t>2/15/2013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F1EA9-2F96-4756-BFEA-9FC47DD5C7FA}" type="slidenum">
              <a:rPr lang="en-US" smtClean="0"/>
              <a:t>‹#›</a:t>
            </a:fld>
            <a:endParaRPr lang="en-US" dirty="0"/>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B9DD414-4F64-47EB-9294-BEE28C7317CC}" type="datetimeFigureOut">
              <a:rPr lang="en-US" smtClean="0"/>
              <a:t>2/15/2013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F1EA9-2F96-4756-BFEA-9FC47DD5C7FA}"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B9DD414-4F64-47EB-9294-BEE28C7317CC}" type="datetimeFigureOut">
              <a:rPr lang="en-US" smtClean="0"/>
              <a:t>2/15/2013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9F1EA9-2F96-4756-BFEA-9FC47DD5C7FA}" type="slidenum">
              <a:rPr lang="en-US" smtClean="0"/>
              <a:t>‹#›</a:t>
            </a:fld>
            <a:endParaRPr lang="en-US" dirty="0"/>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B9DD414-4F64-47EB-9294-BEE28C7317CC}" type="datetimeFigureOut">
              <a:rPr lang="en-US" smtClean="0"/>
              <a:t>2/15/2013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9F1EA9-2F96-4756-BFEA-9FC47DD5C7FA}"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DD414-4F64-47EB-9294-BEE28C7317CC}" type="datetimeFigureOut">
              <a:rPr lang="en-US" smtClean="0"/>
              <a:t>2/15/2013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9F1EA9-2F96-4756-BFEA-9FC47DD5C7FA}"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9DD414-4F64-47EB-9294-BEE28C7317CC}" type="datetimeFigureOut">
              <a:rPr lang="en-US" smtClean="0"/>
              <a:t>2/15/2013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F1EA9-2F96-4756-BFEA-9FC47DD5C7FA}" type="slidenum">
              <a:rPr lang="en-US" smtClean="0"/>
              <a:t>‹#›</a:t>
            </a:fld>
            <a:endParaRPr lang="en-US" dirty="0"/>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9DD414-4F64-47EB-9294-BEE28C7317CC}" type="datetimeFigureOut">
              <a:rPr lang="en-US" smtClean="0"/>
              <a:t>2/15/2013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F1EA9-2F96-4756-BFEA-9FC47DD5C7FA}"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9DD414-4F64-47EB-9294-BEE28C7317CC}" type="datetimeFigureOut">
              <a:rPr lang="en-US" smtClean="0"/>
              <a:t>2/15/2013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F1EA9-2F96-4756-BFEA-9FC47DD5C7FA}"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9DD414-4F64-47EB-9294-BEE28C7317CC}" type="datetimeFigureOut">
              <a:rPr lang="en-US" smtClean="0"/>
              <a:t>2/15/2013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F1EA9-2F96-4756-BFEA-9FC47DD5C7FA}"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3B9DD414-4F64-47EB-9294-BEE28C7317CC}" type="datetimeFigureOut">
              <a:rPr lang="en-US" smtClean="0"/>
              <a:t>2/15/2013</a:t>
            </a:fld>
            <a:endParaRPr lang="en-US" dirty="0"/>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dirty="0"/>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2D9F1EA9-2F96-4756-BFEA-9FC47DD5C7FA}" type="slidenum">
              <a:rPr lang="en-US" smtClean="0"/>
              <a:t>‹#›</a:t>
            </a:fld>
            <a:endParaRPr lang="en-US"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How innovative are you?</a:t>
            </a:r>
            <a:endParaRPr lang="en-US" dirty="0"/>
          </a:p>
        </p:txBody>
      </p:sp>
      <p:sp>
        <p:nvSpPr>
          <p:cNvPr id="7" name="Picture Placeholder 6"/>
          <p:cNvSpPr>
            <a:spLocks noGrp="1"/>
          </p:cNvSpPr>
          <p:nvPr>
            <p:ph type="pic" idx="1"/>
          </p:nvPr>
        </p:nvSpPr>
        <p:spPr>
          <a:xfrm>
            <a:off x="2286000" y="457200"/>
            <a:ext cx="5715000" cy="2895600"/>
          </a:xfrm>
        </p:spPr>
      </p:sp>
      <p:sp>
        <p:nvSpPr>
          <p:cNvPr id="8" name="Text Placeholder 7"/>
          <p:cNvSpPr>
            <a:spLocks noGrp="1"/>
          </p:cNvSpPr>
          <p:nvPr>
            <p:ph type="body" sz="half" idx="2"/>
          </p:nvPr>
        </p:nvSpPr>
        <p:spPr/>
        <p:txBody>
          <a:bodyPr>
            <a:normAutofit/>
          </a:bodyPr>
          <a:lstStyle/>
          <a:p>
            <a:r>
              <a:rPr lang="en-US" sz="3200" dirty="0" smtClean="0"/>
              <a:t>A Problem Solving Icebreaker</a:t>
            </a:r>
            <a:endParaRPr lang="en-US" sz="3200" dirty="0"/>
          </a:p>
        </p:txBody>
      </p:sp>
      <p:pic>
        <p:nvPicPr>
          <p:cNvPr id="8196" name="Picture 4" descr="C:\Users\avis\AppData\Local\Microsoft\Windows\Temporary Internet Files\Content.IE5\SSUSR5M2\MC900434389[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0472"/>
            <a:ext cx="6507476" cy="3220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664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Rupert’s Proposal:  The Pink Ribbon Model</a:t>
            </a:r>
            <a:endParaRPr lang="en-US"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850392" y="3505200"/>
            <a:ext cx="7391400" cy="1066800"/>
          </a:xfrm>
        </p:spPr>
        <p:txBody>
          <a:bodyPr>
            <a:noAutofit/>
          </a:bodyPr>
          <a:lstStyle/>
          <a:p>
            <a:r>
              <a:rPr lang="en-US" sz="2400" b="1" dirty="0" smtClean="0"/>
              <a:t>Good  Will:  A </a:t>
            </a:r>
            <a:r>
              <a:rPr lang="en-US" sz="2400" b="1" dirty="0"/>
              <a:t>good relationship, as of a business with its customers or a nation with other nations.</a:t>
            </a:r>
          </a:p>
        </p:txBody>
      </p:sp>
      <p:pic>
        <p:nvPicPr>
          <p:cNvPr id="9218" name="Picture 2" descr="C:\Users\avis\AppData\Local\Microsoft\Windows\Temporary Internet Files\Content.IE5\SSUSR5M2\MP90044837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907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952" y="5029200"/>
            <a:ext cx="6784848" cy="838200"/>
          </a:xfrm>
        </p:spPr>
        <p:txBody>
          <a:bodyPr>
            <a:normAutofit fontScale="90000"/>
          </a:bodyPr>
          <a:lstStyle/>
          <a:p>
            <a:r>
              <a:rPr lang="en-US" sz="2200" dirty="0" smtClean="0"/>
              <a:t/>
            </a:r>
            <a:br>
              <a:rPr lang="en-US" sz="2200" dirty="0" smtClean="0"/>
            </a:br>
            <a:r>
              <a:rPr lang="en-US" sz="2200" dirty="0" smtClean="0"/>
              <a:t/>
            </a:r>
            <a:br>
              <a:rPr lang="en-US" sz="2200" dirty="0" smtClean="0"/>
            </a:br>
            <a:r>
              <a:rPr lang="en-US" sz="2200" dirty="0" smtClean="0"/>
              <a:t/>
            </a:r>
            <a:br>
              <a:rPr lang="en-US" sz="2200" dirty="0" smtClean="0"/>
            </a:br>
            <a:r>
              <a:rPr lang="en-US" sz="2200" dirty="0"/>
              <a:t/>
            </a:r>
            <a:br>
              <a:rPr lang="en-US" sz="2200" dirty="0"/>
            </a:br>
            <a:r>
              <a:rPr lang="en-US" sz="2200" dirty="0" smtClean="0"/>
              <a:t/>
            </a:r>
            <a:br>
              <a:rPr lang="en-US" sz="2200" dirty="0" smtClean="0"/>
            </a:br>
            <a:r>
              <a:rPr lang="en-US" dirty="0" smtClean="0"/>
              <a:t/>
            </a:r>
            <a:br>
              <a:rPr lang="en-US" dirty="0" smtClean="0"/>
            </a:br>
            <a:r>
              <a:rPr lang="en-US" sz="2200" dirty="0"/>
              <a:t>The richest people in the world look for and build networks. Everyone else looks for work.           --Robert Kiyosaki</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850392" y="3505200"/>
            <a:ext cx="7391400" cy="1524000"/>
          </a:xfrm>
        </p:spPr>
        <p:txBody>
          <a:bodyPr>
            <a:normAutofit fontScale="25000" lnSpcReduction="20000"/>
          </a:bodyPr>
          <a:lstStyle/>
          <a:p>
            <a:endParaRPr lang="en-US" dirty="0"/>
          </a:p>
          <a:p>
            <a:r>
              <a:rPr lang="en-US" sz="8000" dirty="0" smtClean="0"/>
              <a:t>Networking—Assemble into </a:t>
            </a:r>
            <a:r>
              <a:rPr lang="en-US" sz="8000" b="1" dirty="0" smtClean="0"/>
              <a:t>five</a:t>
            </a:r>
            <a:r>
              <a:rPr lang="en-US" sz="8000" dirty="0" smtClean="0"/>
              <a:t> networking circles.  There should be at least one student club president in each circle and LDI participants should represent different teams within the circles.  </a:t>
            </a:r>
            <a:r>
              <a:rPr lang="en-US" sz="8000" i="1" u="sng" dirty="0" smtClean="0"/>
              <a:t>Introduce yourselves</a:t>
            </a:r>
            <a:r>
              <a:rPr lang="en-US" sz="8000" i="1" dirty="0" smtClean="0"/>
              <a:t>, </a:t>
            </a:r>
            <a:r>
              <a:rPr lang="en-US" sz="8000" i="1" u="sng" dirty="0" smtClean="0"/>
              <a:t>share briefly the reason why you are here tonight</a:t>
            </a:r>
            <a:r>
              <a:rPr lang="en-US" sz="8000" i="1" dirty="0" smtClean="0"/>
              <a:t>, and </a:t>
            </a:r>
            <a:r>
              <a:rPr lang="en-US" sz="8000" i="1" u="sng" dirty="0" smtClean="0"/>
              <a:t>share something about your club or the Institute</a:t>
            </a:r>
            <a:r>
              <a:rPr lang="en-US" sz="8000" i="1" dirty="0" smtClean="0"/>
              <a:t>.</a:t>
            </a:r>
            <a:endParaRPr lang="en-US" sz="8000" i="1" dirty="0"/>
          </a:p>
        </p:txBody>
      </p:sp>
      <p:pic>
        <p:nvPicPr>
          <p:cNvPr id="1028" name="Picture 4" descr="C:\Users\avis\AppData\Local\Microsoft\Windows\Temporary Internet Files\Content.IE5\1O1WA5G2\MP9004068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412"/>
            <a:ext cx="7620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0983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Did you make the most of your time?</a:t>
            </a:r>
            <a:endParaRPr lang="en-US" dirty="0"/>
          </a:p>
        </p:txBody>
      </p:sp>
      <p:pic>
        <p:nvPicPr>
          <p:cNvPr id="7172" name="Picture 4" descr="C:\Users\avis\AppData\Local\Microsoft\Windows\Temporary Internet Files\Content.IE5\UAXUUG88\MC90043935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685800"/>
            <a:ext cx="64008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8659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Leading through</a:t>
            </a:r>
            <a:endParaRPr lang="en-US" dirty="0"/>
          </a:p>
        </p:txBody>
      </p:sp>
      <p:sp>
        <p:nvSpPr>
          <p:cNvPr id="3" name="Subtitle 2"/>
          <p:cNvSpPr>
            <a:spLocks noGrp="1"/>
          </p:cNvSpPr>
          <p:nvPr>
            <p:ph type="subTitle" idx="1"/>
          </p:nvPr>
        </p:nvSpPr>
        <p:spPr/>
        <p:txBody>
          <a:bodyPr>
            <a:normAutofit lnSpcReduction="10000"/>
          </a:bodyPr>
          <a:lstStyle/>
          <a:p>
            <a:pPr algn="ctr"/>
            <a:r>
              <a:rPr lang="en-US" sz="6000" dirty="0" smtClean="0"/>
              <a:t>Intentional Planning</a:t>
            </a:r>
            <a:endParaRPr lang="en-US" sz="6000" dirty="0"/>
          </a:p>
        </p:txBody>
      </p:sp>
    </p:spTree>
    <p:extLst>
      <p:ext uri="{BB962C8B-B14F-4D97-AF65-F5344CB8AC3E}">
        <p14:creationId xmlns:p14="http://schemas.microsoft.com/office/powerpoint/2010/main" val="32790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p:cNvSpPr>
            <a:spLocks noGrp="1"/>
          </p:cNvSpPr>
          <p:nvPr>
            <p:ph type="pic" idx="1"/>
          </p:nvPr>
        </p:nvSpPr>
        <p:spPr/>
      </p:sp>
      <p:sp>
        <p:nvSpPr>
          <p:cNvPr id="3" name="Text Placeholder 2"/>
          <p:cNvSpPr>
            <a:spLocks noGrp="1"/>
          </p:cNvSpPr>
          <p:nvPr>
            <p:ph type="body" sz="half" idx="2"/>
          </p:nvPr>
        </p:nvSpPr>
        <p:spPr>
          <a:xfrm>
            <a:off x="850392" y="3505200"/>
            <a:ext cx="7391400" cy="2590800"/>
          </a:xfrm>
        </p:spPr>
        <p:txBody>
          <a:bodyPr>
            <a:noAutofit/>
          </a:bodyPr>
          <a:lstStyle/>
          <a:p>
            <a:r>
              <a:rPr lang="en-US" sz="3200" dirty="0" smtClean="0"/>
              <a:t>Create a </a:t>
            </a:r>
            <a:r>
              <a:rPr lang="en-US" sz="3200" b="1" dirty="0" smtClean="0"/>
              <a:t>plan</a:t>
            </a:r>
            <a:r>
              <a:rPr lang="en-US" sz="3200" dirty="0" smtClean="0"/>
              <a:t> for a current team or club objective.</a:t>
            </a:r>
          </a:p>
          <a:p>
            <a:endParaRPr lang="en-US" sz="2000" dirty="0" smtClean="0"/>
          </a:p>
          <a:p>
            <a:r>
              <a:rPr lang="en-US" sz="2000" dirty="0" smtClean="0"/>
              <a:t>“Productivity </a:t>
            </a:r>
            <a:r>
              <a:rPr lang="en-US" sz="2000" dirty="0"/>
              <a:t>is never an accident. It is always the result of a commitment to excellence, intelligent planning, and focused effort</a:t>
            </a:r>
            <a:r>
              <a:rPr lang="en-US" sz="2000" dirty="0" smtClean="0"/>
              <a:t>.”</a:t>
            </a:r>
            <a:r>
              <a:rPr lang="en-US" sz="2000" dirty="0"/>
              <a:t/>
            </a:r>
            <a:br>
              <a:rPr lang="en-US" sz="2000" dirty="0"/>
            </a:br>
            <a:r>
              <a:rPr lang="en-US" sz="2000" dirty="0"/>
              <a:t>Paul J. Meyer</a:t>
            </a:r>
            <a:r>
              <a:rPr lang="en-US" sz="3200" dirty="0"/>
              <a:t/>
            </a:r>
            <a:br>
              <a:rPr lang="en-US" sz="3200" dirty="0"/>
            </a:br>
            <a:endParaRPr lang="en-US" sz="3200" dirty="0"/>
          </a:p>
        </p:txBody>
      </p:sp>
      <p:pic>
        <p:nvPicPr>
          <p:cNvPr id="1027" name="Picture 3" descr="C:\Users\avis\AppData\Local\Microsoft\Windows\Temporary Internet Files\Content.IE5\VUJK0ZWX\MP90040251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0"/>
            <a:ext cx="76962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vis\AppData\Local\Microsoft\Windows\Temporary Internet Files\Content.IE5\VUJK0ZWX\MP90039956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
            <a:ext cx="7696199" cy="3352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900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0"/>
            <a:ext cx="7543800" cy="1905000"/>
          </a:xfrm>
        </p:spPr>
        <p:txBody>
          <a:bodyPr>
            <a:normAutofit/>
          </a:bodyPr>
          <a:lstStyle/>
          <a:p>
            <a:r>
              <a:rPr lang="en-US" sz="1200" dirty="0" smtClean="0"/>
              <a:t/>
            </a:r>
            <a:br>
              <a:rPr lang="en-US" sz="1200" dirty="0" smtClean="0"/>
            </a:br>
            <a:r>
              <a:rPr lang="en-US" sz="1200" dirty="0"/>
              <a:t/>
            </a:r>
            <a:br>
              <a:rPr lang="en-US" sz="1200" dirty="0"/>
            </a:br>
            <a:r>
              <a:rPr lang="en-US" sz="1200" dirty="0" smtClean="0"/>
              <a:t/>
            </a:r>
            <a:br>
              <a:rPr lang="en-US" sz="1200" dirty="0" smtClean="0"/>
            </a:br>
            <a:r>
              <a:rPr lang="en-US" sz="1200" dirty="0"/>
              <a:t/>
            </a:r>
            <a:br>
              <a:rPr lang="en-US" sz="1200" dirty="0"/>
            </a:br>
            <a:endParaRPr lang="en-US" sz="1200" dirty="0"/>
          </a:p>
        </p:txBody>
      </p:sp>
      <p:sp>
        <p:nvSpPr>
          <p:cNvPr id="3" name="Text Placeholder 2"/>
          <p:cNvSpPr>
            <a:spLocks noGrp="1"/>
          </p:cNvSpPr>
          <p:nvPr>
            <p:ph type="body" idx="1"/>
          </p:nvPr>
        </p:nvSpPr>
        <p:spPr/>
        <p:txBody>
          <a:bodyPr>
            <a:normAutofit fontScale="92500" lnSpcReduction="10000"/>
          </a:bodyPr>
          <a:lstStyle/>
          <a:p>
            <a:endParaRPr lang="en-US" dirty="0" smtClean="0"/>
          </a:p>
          <a:p>
            <a:r>
              <a:rPr lang="en-US" dirty="0" smtClean="0"/>
              <a:t>Dialogue—explain, question, clarify</a:t>
            </a:r>
            <a:endParaRPr lang="en-US" dirty="0"/>
          </a:p>
        </p:txBody>
      </p:sp>
      <p:sp>
        <p:nvSpPr>
          <p:cNvPr id="4" name="Rectangle 3"/>
          <p:cNvSpPr/>
          <p:nvPr/>
        </p:nvSpPr>
        <p:spPr>
          <a:xfrm>
            <a:off x="762000" y="2967334"/>
            <a:ext cx="7391400" cy="2246769"/>
          </a:xfrm>
          <a:prstGeom prst="rect">
            <a:avLst/>
          </a:prstGeom>
        </p:spPr>
        <p:txBody>
          <a:bodyPr wrap="square">
            <a:spAutoFit/>
          </a:bodyPr>
          <a:lstStyle/>
          <a:p>
            <a:r>
              <a:rPr lang="en-US" sz="2800" b="1" dirty="0"/>
              <a:t>Share your plan with one of your new networking </a:t>
            </a:r>
            <a:r>
              <a:rPr lang="en-US" sz="2800" b="1" dirty="0" smtClean="0"/>
              <a:t>acquaintances, and note clearly how your objective supports the bigger picture of your club or the Leadership Development Institute.</a:t>
            </a:r>
            <a:endParaRPr lang="en-US" sz="2800" b="1" dirty="0"/>
          </a:p>
        </p:txBody>
      </p:sp>
    </p:spTree>
    <p:extLst>
      <p:ext uri="{BB962C8B-B14F-4D97-AF65-F5344CB8AC3E}">
        <p14:creationId xmlns:p14="http://schemas.microsoft.com/office/powerpoint/2010/main" val="28977611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dirty="0"/>
              <a:t>“If you don’t know exactly where you’re going, how will you know when you get there?” </a:t>
            </a:r>
            <a:br>
              <a:rPr lang="en-US" sz="2800" dirty="0"/>
            </a:br>
            <a:endParaRPr lang="en-US" sz="2800" dirty="0"/>
          </a:p>
        </p:txBody>
      </p:sp>
      <p:sp>
        <p:nvSpPr>
          <p:cNvPr id="3" name="Text Placeholder 2"/>
          <p:cNvSpPr>
            <a:spLocks noGrp="1"/>
          </p:cNvSpPr>
          <p:nvPr>
            <p:ph type="body" idx="1"/>
          </p:nvPr>
        </p:nvSpPr>
        <p:spPr/>
        <p:txBody>
          <a:bodyPr/>
          <a:lstStyle/>
          <a:p>
            <a:r>
              <a:rPr lang="en-US" dirty="0"/>
              <a:t>― Steve Maraboli </a:t>
            </a:r>
          </a:p>
        </p:txBody>
      </p:sp>
    </p:spTree>
    <p:extLst>
      <p:ext uri="{BB962C8B-B14F-4D97-AF65-F5344CB8AC3E}">
        <p14:creationId xmlns:p14="http://schemas.microsoft.com/office/powerpoint/2010/main" val="3021084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to consider?</a:t>
            </a:r>
            <a:endParaRPr lang="en-US" dirty="0"/>
          </a:p>
        </p:txBody>
      </p:sp>
      <p:sp>
        <p:nvSpPr>
          <p:cNvPr id="4" name="Text Placeholder 3"/>
          <p:cNvSpPr>
            <a:spLocks noGrp="1"/>
          </p:cNvSpPr>
          <p:nvPr>
            <p:ph type="body" idx="1"/>
          </p:nvPr>
        </p:nvSpPr>
        <p:spPr/>
        <p:txBody>
          <a:bodyPr/>
          <a:lstStyle/>
          <a:p>
            <a:r>
              <a:rPr lang="en-US" dirty="0" smtClean="0"/>
              <a:t>Planning</a:t>
            </a:r>
            <a:endParaRPr lang="en-US" dirty="0"/>
          </a:p>
        </p:txBody>
      </p:sp>
      <p:sp>
        <p:nvSpPr>
          <p:cNvPr id="5" name="Content Placeholder 4"/>
          <p:cNvSpPr>
            <a:spLocks noGrp="1"/>
          </p:cNvSpPr>
          <p:nvPr>
            <p:ph sz="half" idx="2"/>
          </p:nvPr>
        </p:nvSpPr>
        <p:spPr/>
        <p:txBody>
          <a:bodyPr/>
          <a:lstStyle/>
          <a:p>
            <a:r>
              <a:rPr lang="en-US" b="1" dirty="0">
                <a:solidFill>
                  <a:schemeClr val="accent1">
                    <a:lumMod val="75000"/>
                  </a:schemeClr>
                </a:solidFill>
              </a:rPr>
              <a:t>The process of setting </a:t>
            </a:r>
            <a:r>
              <a:rPr lang="en-US" b="1" u="sng" dirty="0">
                <a:solidFill>
                  <a:schemeClr val="accent1">
                    <a:lumMod val="75000"/>
                  </a:schemeClr>
                </a:solidFill>
              </a:rPr>
              <a:t>goals</a:t>
            </a:r>
            <a:r>
              <a:rPr lang="en-US" b="1" dirty="0">
                <a:solidFill>
                  <a:schemeClr val="accent1">
                    <a:lumMod val="75000"/>
                  </a:schemeClr>
                </a:solidFill>
              </a:rPr>
              <a:t>, developing </a:t>
            </a:r>
            <a:r>
              <a:rPr lang="en-US" b="1" u="sng" dirty="0">
                <a:solidFill>
                  <a:schemeClr val="accent1">
                    <a:lumMod val="75000"/>
                  </a:schemeClr>
                </a:solidFill>
              </a:rPr>
              <a:t>strategies</a:t>
            </a:r>
            <a:r>
              <a:rPr lang="en-US" b="1" dirty="0">
                <a:solidFill>
                  <a:schemeClr val="accent1">
                    <a:lumMod val="75000"/>
                  </a:schemeClr>
                </a:solidFill>
              </a:rPr>
              <a:t>, and outlining </a:t>
            </a:r>
            <a:r>
              <a:rPr lang="en-US" b="1" u="sng" dirty="0">
                <a:solidFill>
                  <a:schemeClr val="accent1">
                    <a:lumMod val="75000"/>
                  </a:schemeClr>
                </a:solidFill>
              </a:rPr>
              <a:t>tasks</a:t>
            </a:r>
            <a:r>
              <a:rPr lang="en-US" b="1" dirty="0">
                <a:solidFill>
                  <a:schemeClr val="accent1">
                    <a:lumMod val="75000"/>
                  </a:schemeClr>
                </a:solidFill>
              </a:rPr>
              <a:t> and s</a:t>
            </a:r>
            <a:r>
              <a:rPr lang="en-US" b="1" u="sng" dirty="0">
                <a:solidFill>
                  <a:schemeClr val="accent1">
                    <a:lumMod val="75000"/>
                  </a:schemeClr>
                </a:solidFill>
              </a:rPr>
              <a:t>chedules</a:t>
            </a:r>
            <a:r>
              <a:rPr lang="en-US" b="1" dirty="0">
                <a:solidFill>
                  <a:schemeClr val="accent1">
                    <a:lumMod val="75000"/>
                  </a:schemeClr>
                </a:solidFill>
              </a:rPr>
              <a:t> to accomplish goals.</a:t>
            </a:r>
          </a:p>
          <a:p>
            <a:endParaRPr lang="en-US" dirty="0"/>
          </a:p>
        </p:txBody>
      </p:sp>
      <p:sp>
        <p:nvSpPr>
          <p:cNvPr id="6" name="Text Placeholder 5"/>
          <p:cNvSpPr>
            <a:spLocks noGrp="1"/>
          </p:cNvSpPr>
          <p:nvPr>
            <p:ph type="body" sz="quarter" idx="3"/>
          </p:nvPr>
        </p:nvSpPr>
        <p:spPr/>
        <p:txBody>
          <a:bodyPr/>
          <a:lstStyle/>
          <a:p>
            <a:r>
              <a:rPr lang="en-US" dirty="0" smtClean="0"/>
              <a:t>Strategic Planning</a:t>
            </a:r>
            <a:endParaRPr lang="en-US" dirty="0"/>
          </a:p>
        </p:txBody>
      </p:sp>
      <p:sp>
        <p:nvSpPr>
          <p:cNvPr id="7" name="Content Placeholder 6"/>
          <p:cNvSpPr>
            <a:spLocks noGrp="1"/>
          </p:cNvSpPr>
          <p:nvPr>
            <p:ph sz="quarter" idx="4"/>
          </p:nvPr>
        </p:nvSpPr>
        <p:spPr/>
        <p:txBody>
          <a:bodyPr>
            <a:normAutofit fontScale="92500" lnSpcReduction="10000"/>
          </a:bodyPr>
          <a:lstStyle/>
          <a:p>
            <a:r>
              <a:rPr lang="en-US" sz="2600" b="1" dirty="0" smtClean="0">
                <a:solidFill>
                  <a:schemeClr val="accent1">
                    <a:lumMod val="75000"/>
                  </a:schemeClr>
                </a:solidFill>
              </a:rPr>
              <a:t>Envisioning </a:t>
            </a:r>
            <a:r>
              <a:rPr lang="en-US" sz="2600" b="1" dirty="0">
                <a:solidFill>
                  <a:schemeClr val="accent1">
                    <a:lumMod val="75000"/>
                  </a:schemeClr>
                </a:solidFill>
              </a:rPr>
              <a:t>a desired </a:t>
            </a:r>
            <a:r>
              <a:rPr lang="en-US" sz="2600" b="1" u="sng" dirty="0">
                <a:solidFill>
                  <a:schemeClr val="accent1">
                    <a:lumMod val="75000"/>
                  </a:schemeClr>
                </a:solidFill>
              </a:rPr>
              <a:t>future</a:t>
            </a:r>
            <a:r>
              <a:rPr lang="en-US" sz="2600" b="1" dirty="0">
                <a:solidFill>
                  <a:schemeClr val="accent1">
                    <a:lumMod val="75000"/>
                  </a:schemeClr>
                </a:solidFill>
              </a:rPr>
              <a:t>, and translating this vision into broadly </a:t>
            </a:r>
            <a:r>
              <a:rPr lang="en-US" sz="2600" b="1" u="sng" dirty="0">
                <a:solidFill>
                  <a:schemeClr val="accent1">
                    <a:lumMod val="75000"/>
                  </a:schemeClr>
                </a:solidFill>
              </a:rPr>
              <a:t>defined goals or objectives </a:t>
            </a:r>
            <a:r>
              <a:rPr lang="en-US" sz="2600" b="1" dirty="0">
                <a:solidFill>
                  <a:schemeClr val="accent1">
                    <a:lumMod val="75000"/>
                  </a:schemeClr>
                </a:solidFill>
              </a:rPr>
              <a:t>and a sequence of </a:t>
            </a:r>
            <a:r>
              <a:rPr lang="en-US" sz="2600" b="1" u="sng" dirty="0">
                <a:solidFill>
                  <a:schemeClr val="accent1">
                    <a:lumMod val="75000"/>
                  </a:schemeClr>
                </a:solidFill>
              </a:rPr>
              <a:t>steps</a:t>
            </a:r>
            <a:r>
              <a:rPr lang="en-US" sz="2600" b="1" dirty="0">
                <a:solidFill>
                  <a:schemeClr val="accent1">
                    <a:lumMod val="75000"/>
                  </a:schemeClr>
                </a:solidFill>
              </a:rPr>
              <a:t> to achieve them</a:t>
            </a:r>
            <a:r>
              <a:rPr lang="en-US" sz="2600" b="1" dirty="0">
                <a:solidFill>
                  <a:schemeClr val="tx1"/>
                </a:solidFill>
              </a:rPr>
              <a:t>.</a:t>
            </a:r>
            <a:r>
              <a:rPr lang="en-US" b="1" dirty="0"/>
              <a:t/>
            </a:r>
            <a:br>
              <a:rPr lang="en-US" b="1" dirty="0"/>
            </a:br>
            <a:r>
              <a:rPr lang="en-US" dirty="0"/>
              <a:t/>
            </a:r>
            <a:br>
              <a:rPr lang="en-US" dirty="0"/>
            </a:br>
            <a:endParaRPr lang="en-US" dirty="0"/>
          </a:p>
        </p:txBody>
      </p:sp>
    </p:spTree>
    <p:extLst>
      <p:ext uri="{BB962C8B-B14F-4D97-AF65-F5344CB8AC3E}">
        <p14:creationId xmlns:p14="http://schemas.microsoft.com/office/powerpoint/2010/main" val="27058671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4114800"/>
            <a:ext cx="6784848" cy="1828800"/>
          </a:xfrm>
        </p:spPr>
        <p:txBody>
          <a:bodyPr>
            <a:normAutofit fontScale="90000"/>
          </a:bodyPr>
          <a:lstStyle/>
          <a:p>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smtClean="0"/>
              <a:t/>
            </a:r>
            <a:br>
              <a:rPr lang="en-US" sz="2800" dirty="0" smtClean="0"/>
            </a:br>
            <a:r>
              <a:rPr lang="en-US" sz="2800" dirty="0"/>
              <a:t/>
            </a:r>
            <a:br>
              <a:rPr lang="en-US" sz="2800" dirty="0"/>
            </a:br>
            <a:r>
              <a:rPr lang="en-US" sz="2800" dirty="0" smtClean="0">
                <a:latin typeface="+mn-lt"/>
              </a:rPr>
              <a:t>Instead </a:t>
            </a:r>
            <a:r>
              <a:rPr lang="en-US" sz="2800" dirty="0">
                <a:latin typeface="+mn-lt"/>
              </a:rPr>
              <a:t>of looking forward at what you need to accomplish this week, the week after and so on, </a:t>
            </a:r>
            <a:r>
              <a:rPr lang="en-US" sz="2800" b="1" dirty="0">
                <a:latin typeface="+mn-lt"/>
              </a:rPr>
              <a:t>start with the target in mind and work backwards,</a:t>
            </a:r>
            <a:r>
              <a:rPr lang="en-US" sz="2800" dirty="0">
                <a:latin typeface="+mn-lt"/>
              </a:rPr>
              <a:t> dividing it into smaller goals.</a:t>
            </a:r>
            <a:r>
              <a:rPr lang="en-US" sz="2800" dirty="0"/>
              <a:t/>
            </a:r>
            <a:br>
              <a:rPr lang="en-US" sz="2800" dirty="0"/>
            </a:br>
            <a:endParaRPr lang="en-US" sz="2800" dirty="0"/>
          </a:p>
        </p:txBody>
      </p:sp>
      <p:sp>
        <p:nvSpPr>
          <p:cNvPr id="7" name="Picture Placeholder 6"/>
          <p:cNvSpPr>
            <a:spLocks noGrp="1"/>
          </p:cNvSpPr>
          <p:nvPr>
            <p:ph type="pic" idx="1"/>
          </p:nvPr>
        </p:nvSpPr>
        <p:spPr/>
      </p:sp>
      <p:sp>
        <p:nvSpPr>
          <p:cNvPr id="6" name="Subtitle 5"/>
          <p:cNvSpPr>
            <a:spLocks noGrp="1"/>
          </p:cNvSpPr>
          <p:nvPr>
            <p:ph type="body" sz="half" idx="2"/>
          </p:nvPr>
        </p:nvSpPr>
        <p:spPr/>
        <p:txBody>
          <a:bodyPr>
            <a:normAutofit/>
          </a:bodyPr>
          <a:lstStyle/>
          <a:p>
            <a:r>
              <a:rPr lang="en-US" b="1" dirty="0" smtClean="0"/>
              <a:t>Steven Covey calls this “beginning with the end in mind” . . </a:t>
            </a:r>
            <a:r>
              <a:rPr lang="en-US" dirty="0" smtClean="0"/>
              <a:t>. </a:t>
            </a:r>
            <a:endParaRPr lang="en-US" dirty="0"/>
          </a:p>
        </p:txBody>
      </p:sp>
      <p:pic>
        <p:nvPicPr>
          <p:cNvPr id="4099" name="Picture 3" descr="C:\Users\avis\AppData\Local\Microsoft\Windows\Temporary Internet Files\Content.IE5\1O1WA5G2\MP90044237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5868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endParaRPr lang="en-US" dirty="0"/>
          </a:p>
        </p:txBody>
      </p:sp>
      <p:sp>
        <p:nvSpPr>
          <p:cNvPr id="7" name="Rectangle 6"/>
          <p:cNvSpPr/>
          <p:nvPr/>
        </p:nvSpPr>
        <p:spPr>
          <a:xfrm>
            <a:off x="838199" y="685800"/>
            <a:ext cx="7467601" cy="5262979"/>
          </a:xfrm>
          <a:prstGeom prst="rect">
            <a:avLst/>
          </a:prstGeom>
        </p:spPr>
        <p:txBody>
          <a:bodyPr wrap="square">
            <a:spAutoFit/>
          </a:bodyPr>
          <a:lstStyle/>
          <a:p>
            <a:r>
              <a:rPr lang="en-US" sz="2400" b="1" dirty="0"/>
              <a:t>Vision</a:t>
            </a:r>
            <a:endParaRPr lang="en-US" sz="2400" dirty="0"/>
          </a:p>
          <a:p>
            <a:r>
              <a:rPr lang="en-US" sz="2400" dirty="0"/>
              <a:t>The Leadership Development Institute (LDI) at </a:t>
            </a:r>
            <a:r>
              <a:rPr lang="en-US" sz="2400" dirty="0" smtClean="0"/>
              <a:t>AUI in </a:t>
            </a:r>
            <a:r>
              <a:rPr lang="en-US" sz="2400" dirty="0"/>
              <a:t>Ifrane, seeks to be a model student leadership development program for Morocco and the Middle East North Africa (MENA) region</a:t>
            </a:r>
            <a:r>
              <a:rPr lang="en-US" sz="2400" dirty="0" smtClean="0"/>
              <a:t>.</a:t>
            </a:r>
          </a:p>
          <a:p>
            <a:endParaRPr lang="en-US" sz="2400" dirty="0"/>
          </a:p>
          <a:p>
            <a:r>
              <a:rPr lang="en-US" sz="2400" dirty="0"/>
              <a:t>The LDI seeks to graduate students with the leadership skills and values needed to lead highly effective economic and social development programs</a:t>
            </a:r>
            <a:r>
              <a:rPr lang="en-US" sz="2400" dirty="0" smtClean="0"/>
              <a:t>.</a:t>
            </a:r>
          </a:p>
          <a:p>
            <a:endParaRPr lang="en-US" sz="2400" dirty="0"/>
          </a:p>
          <a:p>
            <a:r>
              <a:rPr lang="en-US" sz="2400" dirty="0"/>
              <a:t>The LDI seeks to be exemplary in all that it does. It seeks to develop and maintain high credibility and legitimacy, and high standards of performance in its programs and for its students, staff and faculty.</a:t>
            </a:r>
            <a:endParaRPr lang="en-US" sz="2400" dirty="0">
              <a:effectLst/>
            </a:endParaRPr>
          </a:p>
        </p:txBody>
      </p:sp>
    </p:spTree>
    <p:extLst>
      <p:ext uri="{BB962C8B-B14F-4D97-AF65-F5344CB8AC3E}">
        <p14:creationId xmlns:p14="http://schemas.microsoft.com/office/powerpoint/2010/main" val="370190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t>I can give you a six-word formula for success: Think things through - then follow through.</a:t>
            </a:r>
            <a:br>
              <a:rPr lang="en-US" sz="2200" dirty="0"/>
            </a:br>
            <a:r>
              <a:rPr lang="en-US" sz="2200" dirty="0"/>
              <a:t/>
            </a:r>
            <a:br>
              <a:rPr lang="en-US" sz="2200" dirty="0"/>
            </a:br>
            <a:r>
              <a:rPr lang="en-US" sz="2200" dirty="0"/>
              <a:t>--Edward Rickenbacker </a:t>
            </a:r>
          </a:p>
        </p:txBody>
      </p:sp>
      <p:pic>
        <p:nvPicPr>
          <p:cNvPr id="5122" name="Picture 2" descr="C:\Users\avis\AppData\Local\Microsoft\Windows\Temporary Internet Files\Content.IE5\VUJK0ZWX\MP900182834[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14700" y="800100"/>
            <a:ext cx="24384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avis\AppData\Local\Microsoft\Windows\Temporary Internet Files\Content.IE5\UAXUUG88\MP90044834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785"/>
            <a:ext cx="8844197"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130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dirty="0" smtClean="0">
                <a:latin typeface="+mn-lt"/>
              </a:rPr>
              <a:t>Intentional planners broaden the variables they consider when developing plans, for there are consequences to their decisions.</a:t>
            </a:r>
            <a:endParaRPr lang="en-US" sz="2800" dirty="0">
              <a:latin typeface="+mn-lt"/>
            </a:endParaRPr>
          </a:p>
        </p:txBody>
      </p:sp>
      <p:sp>
        <p:nvSpPr>
          <p:cNvPr id="5" name="Content Placeholder 4"/>
          <p:cNvSpPr>
            <a:spLocks noGrp="1"/>
          </p:cNvSpPr>
          <p:nvPr>
            <p:ph sz="half" idx="1"/>
          </p:nvPr>
        </p:nvSpPr>
        <p:spPr/>
        <p:txBody>
          <a:bodyPr>
            <a:normAutofit fontScale="92500" lnSpcReduction="10000"/>
          </a:bodyPr>
          <a:lstStyle/>
          <a:p>
            <a:r>
              <a:rPr lang="en-US" dirty="0"/>
              <a:t>V</a:t>
            </a:r>
            <a:r>
              <a:rPr lang="en-US" dirty="0" smtClean="0"/>
              <a:t>ision</a:t>
            </a:r>
          </a:p>
          <a:p>
            <a:r>
              <a:rPr lang="en-US" dirty="0" smtClean="0"/>
              <a:t>Mission</a:t>
            </a:r>
          </a:p>
          <a:p>
            <a:r>
              <a:rPr lang="en-US" dirty="0" smtClean="0"/>
              <a:t>Goals</a:t>
            </a:r>
          </a:p>
          <a:p>
            <a:r>
              <a:rPr lang="en-US" dirty="0"/>
              <a:t>C</a:t>
            </a:r>
            <a:r>
              <a:rPr lang="en-US" dirty="0" smtClean="0"/>
              <a:t>hallenges</a:t>
            </a:r>
          </a:p>
          <a:p>
            <a:r>
              <a:rPr lang="en-US" dirty="0" smtClean="0"/>
              <a:t>Resources</a:t>
            </a:r>
          </a:p>
          <a:p>
            <a:r>
              <a:rPr lang="en-US" dirty="0" smtClean="0"/>
              <a:t>Emotional intelligence</a:t>
            </a:r>
          </a:p>
          <a:p>
            <a:r>
              <a:rPr lang="en-US" dirty="0" smtClean="0"/>
              <a:t>Communication </a:t>
            </a:r>
          </a:p>
          <a:p>
            <a:pPr marL="0" indent="0">
              <a:buNone/>
            </a:pPr>
            <a:r>
              <a:rPr lang="en-US" dirty="0" smtClean="0"/>
              <a:t>channels </a:t>
            </a:r>
          </a:p>
        </p:txBody>
      </p:sp>
      <p:sp>
        <p:nvSpPr>
          <p:cNvPr id="6" name="Content Placeholder 5"/>
          <p:cNvSpPr>
            <a:spLocks noGrp="1"/>
          </p:cNvSpPr>
          <p:nvPr>
            <p:ph sz="half" idx="2"/>
          </p:nvPr>
        </p:nvSpPr>
        <p:spPr/>
        <p:txBody>
          <a:bodyPr>
            <a:normAutofit fontScale="92500" lnSpcReduction="10000"/>
          </a:bodyPr>
          <a:lstStyle/>
          <a:p>
            <a:r>
              <a:rPr lang="en-US" dirty="0" smtClean="0"/>
              <a:t>Knowledge management</a:t>
            </a:r>
          </a:p>
          <a:p>
            <a:r>
              <a:rPr lang="en-US" dirty="0" smtClean="0"/>
              <a:t>Integrity</a:t>
            </a:r>
          </a:p>
          <a:p>
            <a:r>
              <a:rPr lang="en-US" dirty="0"/>
              <a:t>C</a:t>
            </a:r>
            <a:r>
              <a:rPr lang="en-US" dirty="0" smtClean="0"/>
              <a:t>ulture</a:t>
            </a:r>
          </a:p>
          <a:p>
            <a:r>
              <a:rPr lang="en-US" dirty="0" smtClean="0"/>
              <a:t>Objectives</a:t>
            </a:r>
          </a:p>
          <a:p>
            <a:r>
              <a:rPr lang="en-US" dirty="0" smtClean="0"/>
              <a:t>Team</a:t>
            </a:r>
          </a:p>
          <a:p>
            <a:r>
              <a:rPr lang="en-US" dirty="0" smtClean="0"/>
              <a:t>__________</a:t>
            </a:r>
          </a:p>
          <a:p>
            <a:r>
              <a:rPr lang="en-US" dirty="0" smtClean="0"/>
              <a:t>__________</a:t>
            </a:r>
          </a:p>
          <a:p>
            <a:endParaRPr lang="en-US" dirty="0"/>
          </a:p>
        </p:txBody>
      </p:sp>
    </p:spTree>
    <p:extLst>
      <p:ext uri="{BB962C8B-B14F-4D97-AF65-F5344CB8AC3E}">
        <p14:creationId xmlns:p14="http://schemas.microsoft.com/office/powerpoint/2010/main" val="13092959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7470648" cy="1600200"/>
          </a:xfrm>
        </p:spPr>
        <p:txBody>
          <a:bodyPr>
            <a:normAutofit/>
          </a:bodyPr>
          <a:lstStyle/>
          <a:p>
            <a:r>
              <a:rPr lang="en-US" sz="3100" dirty="0" smtClean="0"/>
              <a:t>There is a time to add additional voices—A Leader Must Identify When, Where, and How.</a:t>
            </a:r>
            <a:endParaRPr lang="en-US" sz="3100" dirty="0"/>
          </a:p>
        </p:txBody>
      </p:sp>
      <p:sp>
        <p:nvSpPr>
          <p:cNvPr id="3" name="Picture Placeholder 2"/>
          <p:cNvSpPr>
            <a:spLocks noGrp="1"/>
          </p:cNvSpPr>
          <p:nvPr>
            <p:ph type="pic" idx="1"/>
          </p:nvPr>
        </p:nvSpPr>
        <p:spPr>
          <a:xfrm>
            <a:off x="1143000" y="457200"/>
            <a:ext cx="7178040" cy="2895600"/>
          </a:xfrm>
        </p:spPr>
      </p:sp>
      <p:sp>
        <p:nvSpPr>
          <p:cNvPr id="4" name="Text Placeholder 3"/>
          <p:cNvSpPr>
            <a:spLocks noGrp="1"/>
          </p:cNvSpPr>
          <p:nvPr>
            <p:ph type="body" sz="half" idx="2"/>
          </p:nvPr>
        </p:nvSpPr>
        <p:spPr/>
        <p:txBody>
          <a:bodyPr>
            <a:noAutofit/>
          </a:bodyPr>
          <a:lstStyle/>
          <a:p>
            <a:r>
              <a:rPr lang="en-US" sz="2800" dirty="0" smtClean="0"/>
              <a:t>Using your calendar, the planning template, and your first draft, </a:t>
            </a:r>
            <a:r>
              <a:rPr lang="en-US" sz="2800" dirty="0"/>
              <a:t>w</a:t>
            </a:r>
            <a:r>
              <a:rPr lang="en-US" sz="2800" dirty="0" smtClean="0"/>
              <a:t>ork as a small group to revise one plan—no more than 3 people in a group.</a:t>
            </a:r>
            <a:endParaRPr lang="en-US" sz="2800" dirty="0"/>
          </a:p>
        </p:txBody>
      </p:sp>
      <p:pic>
        <p:nvPicPr>
          <p:cNvPr id="10242" name="Picture 2" descr="C:\Users\avis\AppData\Local\Microsoft\Windows\Temporary Internet Files\Content.IE5\1O1WA5G2\MP90028512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66683"/>
            <a:ext cx="7086600" cy="2769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530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sz="4000" dirty="0" smtClean="0"/>
              <a:t>Planning Tools</a:t>
            </a:r>
            <a:br>
              <a:rPr lang="en-US" sz="4000" dirty="0" smtClean="0"/>
            </a:br>
            <a:r>
              <a:rPr lang="en-US" sz="4000" dirty="0"/>
              <a:t/>
            </a:r>
            <a:br>
              <a:rPr lang="en-US" sz="4000" dirty="0"/>
            </a:br>
            <a:r>
              <a:rPr lang="en-US" sz="4000" dirty="0" smtClean="0"/>
              <a:t>*The</a:t>
            </a:r>
            <a:r>
              <a:rPr lang="en-US" sz="4000" dirty="0"/>
              <a:t> </a:t>
            </a:r>
            <a:r>
              <a:rPr lang="en-US" sz="4000" b="1" dirty="0"/>
              <a:t>Logical Framework Approach</a:t>
            </a:r>
            <a:r>
              <a:rPr lang="en-US" sz="4000" dirty="0"/>
              <a:t> (LFA</a:t>
            </a:r>
            <a:r>
              <a:rPr lang="en-US" sz="4000" dirty="0" smtClean="0"/>
              <a:t>)</a:t>
            </a:r>
            <a:br>
              <a:rPr lang="en-US" sz="4000" dirty="0" smtClean="0"/>
            </a:br>
            <a:r>
              <a:rPr lang="en-US" sz="4000" dirty="0" smtClean="0"/>
              <a:t> </a:t>
            </a:r>
            <a:r>
              <a:rPr lang="en-US" sz="4000" dirty="0"/>
              <a:t/>
            </a:r>
            <a:br>
              <a:rPr lang="en-US" sz="4000" dirty="0"/>
            </a:br>
            <a:r>
              <a:rPr lang="en-US" sz="4000" dirty="0" smtClean="0"/>
              <a:t>*Goal </a:t>
            </a:r>
            <a:r>
              <a:rPr lang="en-US" sz="4000" dirty="0"/>
              <a:t>Oriented Project </a:t>
            </a:r>
            <a:r>
              <a:rPr lang="en-US" sz="4000" dirty="0" smtClean="0"/>
              <a:t>Planning</a:t>
            </a:r>
            <a:br>
              <a:rPr lang="en-US" sz="4000" dirty="0" smtClean="0"/>
            </a:br>
            <a:r>
              <a:rPr lang="en-US" sz="4000" dirty="0" smtClean="0"/>
              <a:t> </a:t>
            </a:r>
            <a:br>
              <a:rPr lang="en-US" sz="4000" dirty="0" smtClean="0"/>
            </a:br>
            <a:r>
              <a:rPr lang="en-US" sz="4000" dirty="0" smtClean="0"/>
              <a:t>*Objectives </a:t>
            </a:r>
            <a:r>
              <a:rPr lang="en-US" sz="4000" dirty="0"/>
              <a:t>Oriented Project Planning (</a:t>
            </a:r>
            <a:r>
              <a:rPr lang="en-US" sz="4000" dirty="0" smtClean="0"/>
              <a:t>OOPP)</a:t>
            </a:r>
            <a:endParaRPr lang="en-US" sz="4000" dirty="0"/>
          </a:p>
        </p:txBody>
      </p:sp>
    </p:spTree>
    <p:extLst>
      <p:ext uri="{BB962C8B-B14F-4D97-AF65-F5344CB8AC3E}">
        <p14:creationId xmlns:p14="http://schemas.microsoft.com/office/powerpoint/2010/main" val="41570125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Begin with the end in mind when you attempt to help a local association.  Sustainability is a part of planning.</a:t>
            </a:r>
            <a:endParaRPr lang="en-US" sz="2400" dirty="0"/>
          </a:p>
        </p:txBody>
      </p:sp>
      <p:sp>
        <p:nvSpPr>
          <p:cNvPr id="3" name="Rectangle 2"/>
          <p:cNvSpPr/>
          <p:nvPr/>
        </p:nvSpPr>
        <p:spPr>
          <a:xfrm>
            <a:off x="1066800" y="533400"/>
            <a:ext cx="6629400" cy="4524315"/>
          </a:xfrm>
          <a:prstGeom prst="rect">
            <a:avLst/>
          </a:prstGeom>
        </p:spPr>
        <p:txBody>
          <a:bodyPr wrap="square">
            <a:spAutoFit/>
          </a:bodyPr>
          <a:lstStyle/>
          <a:p>
            <a:r>
              <a:rPr lang="en-US" sz="3600" dirty="0"/>
              <a:t>“Someone's sitting in the shade today because someone planted a tree a long time ago.” </a:t>
            </a:r>
            <a:br>
              <a:rPr lang="en-US" sz="3600" dirty="0"/>
            </a:br>
            <a:r>
              <a:rPr lang="en-US" sz="3600" dirty="0"/>
              <a:t>― Warren </a:t>
            </a:r>
            <a:r>
              <a:rPr lang="en-US" sz="3600" dirty="0" smtClean="0"/>
              <a:t>Buffett</a:t>
            </a:r>
          </a:p>
          <a:p>
            <a:endParaRPr lang="en-US" sz="3600" dirty="0" smtClean="0"/>
          </a:p>
          <a:p>
            <a:r>
              <a:rPr lang="en-US" sz="3600" b="1" dirty="0"/>
              <a:t>A local Ifrane </a:t>
            </a:r>
            <a:r>
              <a:rPr lang="en-US" sz="3600" b="1" dirty="0" smtClean="0"/>
              <a:t>association’s </a:t>
            </a:r>
            <a:r>
              <a:rPr lang="en-US" sz="3600" b="1" dirty="0"/>
              <a:t>leaves are about to fall.  What could you do?</a:t>
            </a:r>
          </a:p>
        </p:txBody>
      </p:sp>
    </p:spTree>
    <p:extLst>
      <p:ext uri="{BB962C8B-B14F-4D97-AF65-F5344CB8AC3E}">
        <p14:creationId xmlns:p14="http://schemas.microsoft.com/office/powerpoint/2010/main" val="1190900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609600"/>
            <a:ext cx="7315200" cy="4524315"/>
          </a:xfrm>
          <a:prstGeom prst="rect">
            <a:avLst/>
          </a:prstGeom>
        </p:spPr>
        <p:txBody>
          <a:bodyPr wrap="square">
            <a:spAutoFit/>
          </a:bodyPr>
          <a:lstStyle/>
          <a:p>
            <a:pPr algn="ctr"/>
            <a:r>
              <a:rPr lang="en-US" dirty="0"/>
              <a:t>Bibliography</a:t>
            </a:r>
          </a:p>
          <a:p>
            <a:r>
              <a:rPr lang="en-US" dirty="0"/>
              <a:t>Dolence, Michael, G., Daniel James Rowley, and Herman D. Lujan.   </a:t>
            </a:r>
            <a:r>
              <a:rPr lang="en-US" dirty="0" smtClean="0"/>
              <a:t>	</a:t>
            </a:r>
            <a:r>
              <a:rPr lang="en-US" i="1" dirty="0" smtClean="0"/>
              <a:t>Working </a:t>
            </a:r>
            <a:r>
              <a:rPr lang="en-US" i="1" dirty="0"/>
              <a:t>Toward Strategic Change:  A 	Step-by-Step Guide to the </a:t>
            </a:r>
            <a:r>
              <a:rPr lang="en-US" i="1" dirty="0" smtClean="0"/>
              <a:t>	Planning </a:t>
            </a:r>
            <a:r>
              <a:rPr lang="en-US" i="1" dirty="0"/>
              <a:t>Process</a:t>
            </a:r>
            <a:r>
              <a:rPr lang="en-US" dirty="0"/>
              <a:t>.  San Francisco: Jossey-Bass Higher  and Adult 	Education Series, 1992</a:t>
            </a:r>
            <a:r>
              <a:rPr lang="en-US" dirty="0" smtClean="0"/>
              <a:t>.</a:t>
            </a:r>
          </a:p>
          <a:p>
            <a:endParaRPr lang="en-US" dirty="0"/>
          </a:p>
          <a:p>
            <a:r>
              <a:rPr lang="en-US" dirty="0"/>
              <a:t>Johnson, C. E. </a:t>
            </a:r>
            <a:r>
              <a:rPr lang="en-US" i="1" dirty="0"/>
              <a:t>Meeting Ethical Challenges of Leadership:  Casting Light or </a:t>
            </a:r>
            <a:r>
              <a:rPr lang="en-US" i="1" dirty="0" smtClean="0"/>
              <a:t>	Shadow</a:t>
            </a:r>
            <a:r>
              <a:rPr lang="en-US" dirty="0"/>
              <a:t>.  London:  Sage </a:t>
            </a:r>
            <a:r>
              <a:rPr lang="en-US" dirty="0" smtClean="0"/>
              <a:t>Publications</a:t>
            </a:r>
            <a:r>
              <a:rPr lang="en-US" dirty="0"/>
              <a:t>, 2001</a:t>
            </a:r>
            <a:r>
              <a:rPr lang="en-US" dirty="0" smtClean="0"/>
              <a:t>.</a:t>
            </a:r>
          </a:p>
          <a:p>
            <a:endParaRPr lang="en-US" dirty="0"/>
          </a:p>
          <a:p>
            <a:r>
              <a:rPr lang="en-US" dirty="0"/>
              <a:t>Northouse, Peter, G.  </a:t>
            </a:r>
            <a:r>
              <a:rPr lang="en-US" i="1" dirty="0"/>
              <a:t>Introduction to Leadership Concepts and Practices</a:t>
            </a:r>
            <a:r>
              <a:rPr lang="en-US" dirty="0"/>
              <a:t>.  </a:t>
            </a:r>
            <a:r>
              <a:rPr lang="en-US" dirty="0" smtClean="0"/>
              <a:t>	London</a:t>
            </a:r>
            <a:r>
              <a:rPr lang="en-US" dirty="0"/>
              <a:t>:  Sage, 2012</a:t>
            </a:r>
            <a:r>
              <a:rPr lang="en-US" dirty="0" smtClean="0"/>
              <a:t>.</a:t>
            </a:r>
          </a:p>
          <a:p>
            <a:endParaRPr lang="en-US" dirty="0"/>
          </a:p>
          <a:p>
            <a:r>
              <a:rPr lang="en-US" dirty="0"/>
              <a:t>- - - </a:t>
            </a:r>
            <a:r>
              <a:rPr lang="en-US" i="1" dirty="0"/>
              <a:t>Leadership:  Theory and Practice</a:t>
            </a:r>
            <a:r>
              <a:rPr lang="en-US" dirty="0"/>
              <a:t>, 6</a:t>
            </a:r>
            <a:r>
              <a:rPr lang="en-US" baseline="30000" dirty="0"/>
              <a:t>th</a:t>
            </a:r>
            <a:r>
              <a:rPr lang="en-US" dirty="0"/>
              <a:t> ed.  Sage:  Los Angeles, 2013</a:t>
            </a:r>
            <a:r>
              <a:rPr lang="en-US" dirty="0" smtClean="0"/>
              <a:t>.	Palmer</a:t>
            </a:r>
            <a:r>
              <a:rPr lang="en-US" dirty="0"/>
              <a:t>, Parker.  “Leading from Within.”  </a:t>
            </a:r>
            <a:r>
              <a:rPr lang="en-US" i="1" dirty="0"/>
              <a:t>Insights on Leadership:  </a:t>
            </a:r>
            <a:r>
              <a:rPr lang="en-US" i="1" dirty="0" smtClean="0"/>
              <a:t>	Service</a:t>
            </a:r>
            <a:r>
              <a:rPr lang="en-US" i="1" dirty="0"/>
              <a:t>, Stewardship, Spirit, and </a:t>
            </a:r>
            <a:r>
              <a:rPr lang="en-US" i="1" dirty="0" smtClean="0"/>
              <a:t>Servant-leadership</a:t>
            </a:r>
            <a:r>
              <a:rPr lang="en-US" dirty="0"/>
              <a:t>.  </a:t>
            </a:r>
            <a:r>
              <a:rPr lang="en-US" dirty="0" smtClean="0"/>
              <a:t>New	York</a:t>
            </a:r>
            <a:r>
              <a:rPr lang="en-US" dirty="0"/>
              <a:t>: </a:t>
            </a:r>
            <a:r>
              <a:rPr lang="en-US" dirty="0" smtClean="0"/>
              <a:t>	 </a:t>
            </a:r>
            <a:r>
              <a:rPr lang="en-US" dirty="0"/>
              <a:t>John Wiley, 2000.  197-208.</a:t>
            </a:r>
          </a:p>
        </p:txBody>
      </p:sp>
    </p:spTree>
    <p:extLst>
      <p:ext uri="{BB962C8B-B14F-4D97-AF65-F5344CB8AC3E}">
        <p14:creationId xmlns:p14="http://schemas.microsoft.com/office/powerpoint/2010/main" val="38484041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1538</TotalTime>
  <Words>517</Words>
  <Application>Microsoft Office PowerPoint</Application>
  <PresentationFormat>On-screen Show (4:3)</PresentationFormat>
  <Paragraphs>64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NewsPrint</vt:lpstr>
      <vt:lpstr>How innovative are you?</vt:lpstr>
      <vt:lpstr>Rupert’s Proposal:  The Pink Ribbon Model</vt:lpstr>
      <vt:lpstr>      The richest people in the world look for and build networks. Everyone else looks for work.           --Robert Kiyosaki</vt:lpstr>
      <vt:lpstr>Did you make the most of your time?</vt:lpstr>
      <vt:lpstr>Leading through</vt:lpstr>
      <vt:lpstr>PowerPoint Presentation</vt:lpstr>
      <vt:lpstr>    </vt:lpstr>
      <vt:lpstr>“If you don’t know exactly where you’re going, how will you know when you get there?”  </vt:lpstr>
      <vt:lpstr>What to consider?</vt:lpstr>
      <vt:lpstr>       Instead of looking forward at what you need to accomplish this week, the week after and so on, start with the target in mind and work backwards, dividing it into smaller goals. </vt:lpstr>
      <vt:lpstr>PowerPoint Presentation</vt:lpstr>
      <vt:lpstr>I can give you a six-word formula for success: Think things through - then follow through.  --Edward Rickenbacker </vt:lpstr>
      <vt:lpstr>Intentional planners broaden the variables they consider when developing plans, for there are consequences to their decisions.</vt:lpstr>
      <vt:lpstr>There is a time to add additional voices—A Leader Must Identify When, Where, and How.</vt:lpstr>
      <vt:lpstr>Planning Tools  *The Logical Framework Approach (LFA)   *Goal Oriented Project Planning   *Objectives Oriented Project Planning (OOPP)</vt:lpstr>
      <vt:lpstr>Begin with the end in mind when you attempt to help a local association.  Sustainability is a part of planning.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through Intentional</dc:title>
  <dc:creator>Avis Rupert</dc:creator>
  <cp:lastModifiedBy>Avis Rupert</cp:lastModifiedBy>
  <cp:revision>46</cp:revision>
  <dcterms:created xsi:type="dcterms:W3CDTF">2013-02-07T20:34:07Z</dcterms:created>
  <dcterms:modified xsi:type="dcterms:W3CDTF">2013-02-15T03:26:27Z</dcterms:modified>
</cp:coreProperties>
</file>